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EEFB"/>
    <a:srgbClr val="FBC293"/>
    <a:srgbClr val="B8CF8B"/>
    <a:srgbClr val="FBE3D6"/>
    <a:srgbClr val="FCD5B5"/>
    <a:srgbClr val="D7E4BD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2FF11-0D3A-58C4-4294-49F3D4EBC5EA}" v="1" dt="2026-03-10T06:09:15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2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3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1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0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17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2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F79C8-9834-4250-9D56-D791FB342C0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6AE05C79-FDEC-1975-A1B1-69EB097C6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46" y="5860622"/>
            <a:ext cx="8901743" cy="698859"/>
          </a:xfrm>
          <a:prstGeom prst="rect">
            <a:avLst/>
          </a:prstGeom>
        </p:spPr>
      </p:pic>
      <p:sp>
        <p:nvSpPr>
          <p:cNvPr id="19" name="タイトル 1">
            <a:extLst>
              <a:ext uri="{FF2B5EF4-FFF2-40B4-BE49-F238E27FC236}">
                <a16:creationId xmlns:a16="http://schemas.microsoft.com/office/drawing/2014/main" id="{FC6BB372-5D29-B265-DC5C-4760DF9350C8}"/>
              </a:ext>
            </a:extLst>
          </p:cNvPr>
          <p:cNvSpPr txBox="1">
            <a:spLocks/>
          </p:cNvSpPr>
          <p:nvPr/>
        </p:nvSpPr>
        <p:spPr>
          <a:xfrm>
            <a:off x="122113" y="2572001"/>
            <a:ext cx="8885383" cy="28777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35121BA-EDC7-B2D5-C87F-426B6493DF36}"/>
              </a:ext>
            </a:extLst>
          </p:cNvPr>
          <p:cNvSpPr txBox="1">
            <a:spLocks/>
          </p:cNvSpPr>
          <p:nvPr/>
        </p:nvSpPr>
        <p:spPr>
          <a:xfrm>
            <a:off x="131618" y="22355"/>
            <a:ext cx="8880767" cy="550342"/>
          </a:xfrm>
          <a:prstGeom prst="rect">
            <a:avLst/>
          </a:prstGeom>
          <a:solidFill>
            <a:schemeClr val="accent4"/>
          </a:solidFill>
        </p:spPr>
        <p:txBody>
          <a:bodyPr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令和７年度補正予算　重点支援地方交付金の活用状況について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徳島県　上勝町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30AEA37-641B-A08D-F1C7-BCB587BA3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787780"/>
              </p:ext>
            </p:extLst>
          </p:nvPr>
        </p:nvGraphicFramePr>
        <p:xfrm>
          <a:off x="992622" y="810206"/>
          <a:ext cx="69036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802">
                  <a:extLst>
                    <a:ext uri="{9D8B030D-6E8A-4147-A177-3AD203B41FA5}">
                      <a16:colId xmlns:a16="http://schemas.microsoft.com/office/drawing/2014/main" val="3510786128"/>
                    </a:ext>
                  </a:extLst>
                </a:gridCol>
                <a:gridCol w="3451802">
                  <a:extLst>
                    <a:ext uri="{9D8B030D-6E8A-4147-A177-3AD203B41FA5}">
                      <a16:colId xmlns:a16="http://schemas.microsoft.com/office/drawing/2014/main" val="2813429504"/>
                    </a:ext>
                  </a:extLst>
                </a:gridCol>
              </a:tblGrid>
              <a:tr h="127815">
                <a:tc>
                  <a:txBody>
                    <a:bodyPr/>
                    <a:lstStyle/>
                    <a:p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交付限度額 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 　 　   ４５５６万円</a:t>
                      </a:r>
                      <a:endParaRPr kumimoji="1" lang="ja-JP" altLang="en-US" sz="1400" b="1" dirty="0">
                        <a:solidFill>
                          <a:srgbClr val="CAEEFB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24492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うち令和７年度　交付決定額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４５５６万円（１００％）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022725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うち令和８年度　交付決定額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ー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793336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残額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０万円       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（０％） 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77563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6542F1-74CB-1B64-EAA1-B88F31F5887D}"/>
              </a:ext>
            </a:extLst>
          </p:cNvPr>
          <p:cNvSpPr txBox="1"/>
          <p:nvPr/>
        </p:nvSpPr>
        <p:spPr>
          <a:xfrm>
            <a:off x="131617" y="547751"/>
            <a:ext cx="36117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実施状況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9BC070-1698-5756-17AA-E19355F74AB8}"/>
              </a:ext>
            </a:extLst>
          </p:cNvPr>
          <p:cNvSpPr txBox="1"/>
          <p:nvPr/>
        </p:nvSpPr>
        <p:spPr>
          <a:xfrm>
            <a:off x="131616" y="2072024"/>
            <a:ext cx="88034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■主な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事業概要　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規模の大きい事業を５つ記載（詳細は別途実施計画をご覧ください）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3C23F17-2469-BC32-A8EE-DC4679E0C6F3}"/>
              </a:ext>
            </a:extLst>
          </p:cNvPr>
          <p:cNvSpPr txBox="1"/>
          <p:nvPr/>
        </p:nvSpPr>
        <p:spPr>
          <a:xfrm>
            <a:off x="223118" y="2720404"/>
            <a:ext cx="8726059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◆食料品等物価高騰対応生活者支援給付金支給事業　事業費：１３００万円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食料品特別加算に上乗せし、全町民へ１人あたり１万円の生活支援給付金を支給する。</a:t>
            </a:r>
            <a:endParaRPr kumimoji="1" lang="en-US" altLang="ja-JP" sz="1200" dirty="0"/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BFC79F8A-4A71-9B8F-A398-FA2BC2F0593A}"/>
              </a:ext>
            </a:extLst>
          </p:cNvPr>
          <p:cNvSpPr txBox="1">
            <a:spLocks/>
          </p:cNvSpPr>
          <p:nvPr/>
        </p:nvSpPr>
        <p:spPr>
          <a:xfrm>
            <a:off x="129306" y="2331016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生活者支援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5823136-E1A9-FDFC-3AEE-40C864020B82}"/>
              </a:ext>
            </a:extLst>
          </p:cNvPr>
          <p:cNvSpPr txBox="1"/>
          <p:nvPr/>
        </p:nvSpPr>
        <p:spPr>
          <a:xfrm>
            <a:off x="6106160" y="6660869"/>
            <a:ext cx="3037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事業費の全部又は一部に本交付金を充当予定</a:t>
            </a:r>
            <a:endParaRPr lang="ja-JP" altLang="en-US" sz="1400" dirty="0"/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D3725E78-00F7-E335-CB0F-8998D1B2C582}"/>
              </a:ext>
            </a:extLst>
          </p:cNvPr>
          <p:cNvSpPr txBox="1">
            <a:spLocks/>
          </p:cNvSpPr>
          <p:nvPr/>
        </p:nvSpPr>
        <p:spPr>
          <a:xfrm>
            <a:off x="7002608" y="535810"/>
            <a:ext cx="2009775" cy="304603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+mn-ea"/>
                <a:ea typeface="+mn-ea"/>
              </a:rPr>
              <a:t>＜令和８年３月時点＞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CD2B0398-2633-F51E-74AC-F5E0432CD590}"/>
              </a:ext>
            </a:extLst>
          </p:cNvPr>
          <p:cNvSpPr txBox="1">
            <a:spLocks/>
          </p:cNvSpPr>
          <p:nvPr/>
        </p:nvSpPr>
        <p:spPr>
          <a:xfrm>
            <a:off x="122111" y="5621407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事業者支援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1DB5CC1-CBD2-C8B5-7591-449A8F7E581F}"/>
              </a:ext>
            </a:extLst>
          </p:cNvPr>
          <p:cNvSpPr txBox="1"/>
          <p:nvPr/>
        </p:nvSpPr>
        <p:spPr>
          <a:xfrm>
            <a:off x="208972" y="5979218"/>
            <a:ext cx="8740206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◆上勝に泊まって応援事業　事業費：６２０万円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町内に宿泊した方の宿泊代半額（１泊上限３千円）を町が負担する。</a:t>
            </a:r>
            <a:endParaRPr kumimoji="1" lang="en-US" altLang="ja-JP" sz="12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9C434D8-A269-2AEC-F9AD-76246A7A6CB7}"/>
              </a:ext>
            </a:extLst>
          </p:cNvPr>
          <p:cNvSpPr txBox="1"/>
          <p:nvPr/>
        </p:nvSpPr>
        <p:spPr>
          <a:xfrm>
            <a:off x="208972" y="3285922"/>
            <a:ext cx="8740206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◆物価高騰対応プレミアム付き商品券発行事業　事業費：６３０万円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食料品等購入のためのプレミアム付き商品券（１万円の購入で１万３千円の商品券と引き換え）を発行。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6E963E6-68D3-E303-753B-537618FCDD87}"/>
              </a:ext>
            </a:extLst>
          </p:cNvPr>
          <p:cNvSpPr txBox="1"/>
          <p:nvPr/>
        </p:nvSpPr>
        <p:spPr>
          <a:xfrm>
            <a:off x="208971" y="3889480"/>
            <a:ext cx="8726059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◆物価高騰対策町営住宅内窓設置事業　事業費：１３９４万円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町営住宅（２４室）の窓に断熱性の高い内窓を設置する。</a:t>
            </a:r>
            <a:endParaRPr kumimoji="1" lang="en-US" altLang="ja-JP" sz="12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678FB0F-38AC-3C01-09C8-1F28255D42F8}"/>
              </a:ext>
            </a:extLst>
          </p:cNvPr>
          <p:cNvSpPr txBox="1"/>
          <p:nvPr/>
        </p:nvSpPr>
        <p:spPr>
          <a:xfrm>
            <a:off x="208971" y="4477580"/>
            <a:ext cx="8726059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◆電力等価格高騰対応省エネ家電製品買い替え促進事業　事業費：５００万円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省エネ性能の高い省エネ家電製品（エアコン、冷蔵庫、</a:t>
            </a:r>
            <a:r>
              <a:rPr kumimoji="1" lang="en-US" altLang="ja-JP" sz="1200" dirty="0"/>
              <a:t>LED</a:t>
            </a:r>
            <a:r>
              <a:rPr kumimoji="1" lang="ja-JP" altLang="en-US" sz="1200" dirty="0"/>
              <a:t>照明器具）への買い替えに対して補助する。補助率</a:t>
            </a:r>
            <a:r>
              <a:rPr kumimoji="1" lang="en-US" altLang="ja-JP" sz="1200" dirty="0"/>
              <a:t>1/2</a:t>
            </a:r>
            <a:r>
              <a:rPr kumimoji="1" lang="ja-JP" altLang="en-US" sz="1200" dirty="0"/>
              <a:t>（上限エアコン</a:t>
            </a:r>
            <a:r>
              <a:rPr kumimoji="1" lang="en-US" altLang="ja-JP" sz="1200" dirty="0"/>
              <a:t>5</a:t>
            </a:r>
            <a:r>
              <a:rPr kumimoji="1" lang="ja-JP" altLang="en-US" sz="1200" dirty="0"/>
              <a:t>万円、冷蔵庫</a:t>
            </a:r>
            <a:r>
              <a:rPr kumimoji="1" lang="en-US" altLang="ja-JP" sz="1200" dirty="0"/>
              <a:t>350</a:t>
            </a:r>
            <a:r>
              <a:rPr kumimoji="1" lang="ja-JP" altLang="en-US" sz="1200" dirty="0"/>
              <a:t>ﾘｯﾄﾙ未満</a:t>
            </a:r>
            <a:r>
              <a:rPr kumimoji="1" lang="en-US" altLang="ja-JP" sz="1200" dirty="0"/>
              <a:t>2</a:t>
            </a:r>
            <a:r>
              <a:rPr kumimoji="1" lang="ja-JP" altLang="en-US" sz="1200" dirty="0"/>
              <a:t>万</a:t>
            </a:r>
            <a:r>
              <a:rPr kumimoji="1" lang="en-US" altLang="ja-JP" sz="1200" dirty="0"/>
              <a:t>5</a:t>
            </a:r>
            <a:r>
              <a:rPr kumimoji="1" lang="ja-JP" altLang="en-US" sz="1200" dirty="0"/>
              <a:t>千円・</a:t>
            </a:r>
            <a:r>
              <a:rPr kumimoji="1" lang="en-US" altLang="ja-JP" sz="1200" dirty="0"/>
              <a:t> 350</a:t>
            </a:r>
            <a:r>
              <a:rPr kumimoji="1" lang="ja-JP" altLang="en-US" sz="1200" dirty="0"/>
              <a:t>ﾘｯﾄﾙ以上</a:t>
            </a:r>
            <a:r>
              <a:rPr kumimoji="1" lang="en-US" altLang="ja-JP" sz="1200" dirty="0"/>
              <a:t>5</a:t>
            </a:r>
            <a:r>
              <a:rPr kumimoji="1" lang="ja-JP" altLang="en-US" sz="1200" dirty="0"/>
              <a:t>万円、</a:t>
            </a:r>
            <a:r>
              <a:rPr kumimoji="1" lang="en-US" altLang="ja-JP" sz="1200" dirty="0"/>
              <a:t>LED</a:t>
            </a:r>
            <a:r>
              <a:rPr kumimoji="1" lang="ja-JP" altLang="en-US" sz="1200" dirty="0"/>
              <a:t>照明器具</a:t>
            </a:r>
            <a:r>
              <a:rPr kumimoji="1" lang="en-US" altLang="ja-JP" sz="1200" dirty="0"/>
              <a:t>1</a:t>
            </a:r>
            <a:r>
              <a:rPr kumimoji="1" lang="ja-JP" altLang="en-US" sz="1200" dirty="0"/>
              <a:t>台</a:t>
            </a:r>
            <a:r>
              <a:rPr kumimoji="1" lang="en-US" altLang="ja-JP" sz="1200" dirty="0"/>
              <a:t>5</a:t>
            </a:r>
            <a:r>
              <a:rPr kumimoji="1" lang="ja-JP" altLang="en-US" sz="1200" dirty="0"/>
              <a:t>千円・</a:t>
            </a:r>
            <a:r>
              <a:rPr kumimoji="1" lang="en-US" altLang="ja-JP" sz="1200" dirty="0"/>
              <a:t>5</a:t>
            </a:r>
            <a:r>
              <a:rPr kumimoji="1" lang="ja-JP" altLang="en-US" sz="1200" dirty="0"/>
              <a:t>台まで）、複数台購入された場合合算で１世帯上限１０万円補助。</a:t>
            </a:r>
            <a:endParaRPr kumimoji="1"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506852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EEE9468F64B644ABFFBB3862C1BC74" ma:contentTypeVersion="7" ma:contentTypeDescription="新しいドキュメントを作成します。" ma:contentTypeScope="" ma:versionID="6c55aa6c89a95ef4df32a422dc7d21f8">
  <xsd:schema xmlns:xsd="http://www.w3.org/2001/XMLSchema" xmlns:xs="http://www.w3.org/2001/XMLSchema" xmlns:p="http://schemas.microsoft.com/office/2006/metadata/properties" xmlns:ns2="653e66e5-f1e1-441c-8122-6d36929cd6b7" targetNamespace="http://schemas.microsoft.com/office/2006/metadata/properties" ma:root="true" ma:fieldsID="ca41f22325bef7b36ee3abfa08f1c62c" ns2:_="">
    <xsd:import namespace="653e66e5-f1e1-441c-8122-6d36929cd6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66e5-f1e1-441c-8122-6d36929cd6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887439-E3BC-4A0B-84EF-B396444C65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66e5-f1e1-441c-8122-6d36929cd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46B3C0-C7E3-4D3F-A698-691AC12804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BBCA0D-AA3D-47C2-85AE-8A0B7DB61970}">
  <ds:schemaRefs>
    <ds:schemaRef ds:uri="http://schemas.microsoft.com/office/infopath/2007/PartnerControls"/>
    <ds:schemaRef ds:uri="http://schemas.microsoft.com/office/2006/documentManagement/types"/>
    <ds:schemaRef ds:uri="653e66e5-f1e1-441c-8122-6d36929cd6b7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1770</TotalTime>
  <Words>320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松山 倫之(MATSUYAMA Tomoyuki)</dc:creator>
  <cp:lastModifiedBy>清井 信子</cp:lastModifiedBy>
  <cp:revision>16</cp:revision>
  <cp:lastPrinted>2026-03-26T02:28:48Z</cp:lastPrinted>
  <dcterms:created xsi:type="dcterms:W3CDTF">2026-03-03T02:43:15Z</dcterms:created>
  <dcterms:modified xsi:type="dcterms:W3CDTF">2026-03-26T02:31:05Z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0x0101002DEEE9468F64B644ABFFBB3862C1BC74</vt:lpwstr>
  </property>
</Properties>
</file>